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2" r:id="rId5"/>
    <p:sldId id="260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3" r:id="rId14"/>
    <p:sldId id="269" r:id="rId15"/>
    <p:sldId id="268" r:id="rId16"/>
    <p:sldId id="281" r:id="rId17"/>
    <p:sldId id="264" r:id="rId18"/>
    <p:sldId id="282" r:id="rId19"/>
    <p:sldId id="284" r:id="rId20"/>
    <p:sldId id="270" r:id="rId21"/>
    <p:sldId id="273" r:id="rId22"/>
    <p:sldId id="272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8" autoAdjust="0"/>
    <p:restoredTop sz="74067" autoAdjust="0"/>
  </p:normalViewPr>
  <p:slideViewPr>
    <p:cSldViewPr>
      <p:cViewPr>
        <p:scale>
          <a:sx n="100" d="100"/>
          <a:sy n="100" d="100"/>
        </p:scale>
        <p:origin x="-15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503AAC0-2AFC-4DAE-9EE3-804B32538B3D}" type="datetimeFigureOut">
              <a:rPr lang="hu-HU" smtClean="0"/>
              <a:pPr/>
              <a:t>2013.10.17.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AE4B100-CE45-46EF-B1ED-ECDB2D0ADD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AAC0-2AFC-4DAE-9EE3-804B32538B3D}" type="datetimeFigureOut">
              <a:rPr lang="hu-HU" smtClean="0"/>
              <a:pPr/>
              <a:t>2013.10.17.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B100-CE45-46EF-B1ED-ECDB2D0ADD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AAC0-2AFC-4DAE-9EE3-804B32538B3D}" type="datetimeFigureOut">
              <a:rPr lang="hu-HU" smtClean="0"/>
              <a:pPr/>
              <a:t>2013.10.17.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B100-CE45-46EF-B1ED-ECDB2D0ADD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503AAC0-2AFC-4DAE-9EE3-804B32538B3D}" type="datetimeFigureOut">
              <a:rPr lang="hu-HU" smtClean="0"/>
              <a:pPr/>
              <a:t>2013.10.17.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B100-CE45-46EF-B1ED-ECDB2D0ADD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503AAC0-2AFC-4DAE-9EE3-804B32538B3D}" type="datetimeFigureOut">
              <a:rPr lang="hu-HU" smtClean="0"/>
              <a:pPr/>
              <a:t>2013.10.17.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AE4B100-CE45-46EF-B1ED-ECDB2D0ADDBF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503AAC0-2AFC-4DAE-9EE3-804B32538B3D}" type="datetimeFigureOut">
              <a:rPr lang="hu-HU" smtClean="0"/>
              <a:pPr/>
              <a:t>2013.10.17.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AE4B100-CE45-46EF-B1ED-ECDB2D0ADD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503AAC0-2AFC-4DAE-9EE3-804B32538B3D}" type="datetimeFigureOut">
              <a:rPr lang="hu-HU" smtClean="0"/>
              <a:pPr/>
              <a:t>2013.10.17.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AE4B100-CE45-46EF-B1ED-ECDB2D0ADD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AAC0-2AFC-4DAE-9EE3-804B32538B3D}" type="datetimeFigureOut">
              <a:rPr lang="hu-HU" smtClean="0"/>
              <a:pPr/>
              <a:t>2013.10.17.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B100-CE45-46EF-B1ED-ECDB2D0ADD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503AAC0-2AFC-4DAE-9EE3-804B32538B3D}" type="datetimeFigureOut">
              <a:rPr lang="hu-HU" smtClean="0"/>
              <a:pPr/>
              <a:t>2013.10.17.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AE4B100-CE45-46EF-B1ED-ECDB2D0ADD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503AAC0-2AFC-4DAE-9EE3-804B32538B3D}" type="datetimeFigureOut">
              <a:rPr lang="hu-HU" smtClean="0"/>
              <a:pPr/>
              <a:t>2013.10.17.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AE4B100-CE45-46EF-B1ED-ECDB2D0ADD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503AAC0-2AFC-4DAE-9EE3-804B32538B3D}" type="datetimeFigureOut">
              <a:rPr lang="hu-HU" smtClean="0"/>
              <a:pPr/>
              <a:t>2013.10.17.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AE4B100-CE45-46EF-B1ED-ECDB2D0ADDB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503AAC0-2AFC-4DAE-9EE3-804B32538B3D}" type="datetimeFigureOut">
              <a:rPr lang="hu-HU" smtClean="0"/>
              <a:pPr/>
              <a:t>2013.10.17.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AE4B100-CE45-46EF-B1ED-ECDB2D0ADDB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6.jpeg"/><Relationship Id="rId7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székelykapuk\DSCF7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477" y="5149489"/>
            <a:ext cx="261352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81088" y="454883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3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ZÉKELYKAPUK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hu-HU" sz="3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SÍKSZENTMIKLÓSON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hu-H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19672" y="1484784"/>
            <a:ext cx="8062912" cy="1752600"/>
          </a:xfrm>
        </p:spPr>
        <p:txBody>
          <a:bodyPr/>
          <a:lstStyle/>
          <a:p>
            <a:pPr algn="ctr"/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 évszázadok átjárói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Felszegtől</a:t>
            </a:r>
            <a:r>
              <a:rPr lang="hu-H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Alszegig</a:t>
            </a:r>
          </a:p>
          <a:p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F:\székelykapuk\1185158_539131042827399_172198086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66392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székelykapuk\1234842_539126092827894_170366540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912" y="4772504"/>
            <a:ext cx="1187624" cy="184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székelykapuk\543920_539130099494160_142349554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2288" y="3196893"/>
            <a:ext cx="663897" cy="88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F:\székelykapuk\1234836_539197276154109_64493798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6632"/>
            <a:ext cx="1609897" cy="214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F:\székelykapuk\1280869_539127319494438_1861099952_n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6224" y="4531601"/>
            <a:ext cx="1620688" cy="211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székelykapuk\553599_539133099493860_826877163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6" y="4082089"/>
            <a:ext cx="3690218" cy="2690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6084168" y="2907101"/>
            <a:ext cx="28937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Datki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Anita (XI.D)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(XI.D)</a:t>
            </a:r>
            <a:endParaRPr lang="hu-H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Domokos Lívia (XI.B)</a:t>
            </a:r>
          </a:p>
          <a:p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in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51447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99032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Festés</a:t>
            </a:r>
            <a:endParaRPr lang="hu-HU" sz="4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székelykapuk\DSCF7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3999018" cy="220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F:\székelykapuk\1234836_539197276154109_64493798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2880320" cy="410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Felirat</a:t>
            </a:r>
            <a:endParaRPr lang="hu-HU" sz="4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székelykapuk\553599_539133099493860_826877163_n másola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941568" cy="175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zis 4"/>
          <p:cNvSpPr/>
          <p:nvPr/>
        </p:nvSpPr>
        <p:spPr>
          <a:xfrm>
            <a:off x="1475656" y="2348880"/>
            <a:ext cx="63367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4" name="Picture 4" descr="F:\székelykapuk\8679_539125576161279_34595569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zis 7"/>
          <p:cNvSpPr/>
          <p:nvPr/>
        </p:nvSpPr>
        <p:spPr>
          <a:xfrm>
            <a:off x="1115616" y="4149080"/>
            <a:ext cx="180020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5" name="Picture 5" descr="F:\székelykapuk\1236212_539132629493907_68307754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73016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lipszis 9"/>
          <p:cNvSpPr/>
          <p:nvPr/>
        </p:nvSpPr>
        <p:spPr>
          <a:xfrm>
            <a:off x="4355976" y="3933056"/>
            <a:ext cx="367240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81386"/>
          </a:xfrm>
        </p:spPr>
        <p:txBody>
          <a:bodyPr>
            <a:normAutofit/>
          </a:bodyPr>
          <a:lstStyle/>
          <a:p>
            <a:pPr algn="ctr"/>
            <a:r>
              <a:rPr lang="hu-HU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Székelykapuk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leltára</a:t>
            </a:r>
            <a:b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4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2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32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legek …</a:t>
            </a:r>
          </a:p>
        </p:txBody>
      </p:sp>
      <p:pic>
        <p:nvPicPr>
          <p:cNvPr id="5" name="Kép 4" descr="1185600_539127309494439_49791337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8" y="3212976"/>
            <a:ext cx="278431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F:\székelykapuk\1236212_539132629493907_68307754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15762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F:\székelykapuk\DSCF7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002463"/>
            <a:ext cx="2831391" cy="156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F:\székelykapuk\1240020_539131676160669_195533246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905164"/>
            <a:ext cx="2339752" cy="175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 descr="1237180_539130056160831_2109603452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628800"/>
            <a:ext cx="249627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 descr="553599_539133099493860_826877163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8310" y="2494647"/>
            <a:ext cx="2760304" cy="2012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Tartalom helye 7" descr="1237180_539130056160831_2109603452_n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724128" y="2861810"/>
            <a:ext cx="2471936" cy="185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 descr="1237745_539132356160601_964853886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49988" y="1315269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102" y="188640"/>
            <a:ext cx="8399784" cy="929258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legidősebb</a:t>
            </a: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székelykapu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(250. szám)</a:t>
            </a:r>
            <a:endParaRPr lang="hu-H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1237180_539130056160831_210960345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240693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3131840" y="6237312"/>
            <a:ext cx="237917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Erőss Emil portája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44420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Legszínesebb kapu 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1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(31. szám)</a:t>
            </a:r>
            <a:endParaRPr lang="hu-HU" sz="31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 descr="DSCF7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564904"/>
            <a:ext cx="5040560" cy="277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 descr="8679_539125576161279_34595569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2841780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4860032" y="5805264"/>
            <a:ext cx="41409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Antal Árpád portája</a:t>
            </a:r>
            <a:endParaRPr lang="hu-H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2372" y="404664"/>
            <a:ext cx="807524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leghosszabb feliratú kapu</a:t>
            </a:r>
            <a:r>
              <a:rPr lang="en-US" sz="4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1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(48. szám)</a:t>
            </a:r>
            <a:endParaRPr lang="hu-HU" sz="31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553599_539133099493860_82687716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12273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zis 4"/>
          <p:cNvSpPr/>
          <p:nvPr/>
        </p:nvSpPr>
        <p:spPr>
          <a:xfrm>
            <a:off x="1691680" y="2276872"/>
            <a:ext cx="561662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203848" y="6237312"/>
            <a:ext cx="289053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Szabó Dénesné portája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„legtitkosabb” kapu </a:t>
            </a:r>
            <a:b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(16. szám)</a:t>
            </a:r>
            <a:endParaRPr lang="hu-H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székelykapuk\1237745_539132356160601_96485388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576064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3230661" y="6268670"/>
            <a:ext cx="2247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Tímár Pál portája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9024" y="692696"/>
            <a:ext cx="8784976" cy="792088"/>
          </a:xfrm>
        </p:spPr>
        <p:txBody>
          <a:bodyPr>
            <a:noAutofit/>
          </a:bodyPr>
          <a:lstStyle/>
          <a:p>
            <a:pPr algn="ctr"/>
            <a:r>
              <a:rPr lang="hu-HU" sz="4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zékelykapu</a:t>
            </a: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második</a:t>
            </a: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világhábor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emlékekkel</a:t>
            </a: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(249. szám)</a:t>
            </a:r>
            <a:endParaRPr lang="hu-H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1185158_539131042827399_17219808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4728525" cy="354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székelykapuk\1185158_539131042827399_172198086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1618" y="2374280"/>
            <a:ext cx="2533464" cy="4210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Egyenes összekötő nyíllal 12"/>
          <p:cNvCxnSpPr/>
          <p:nvPr/>
        </p:nvCxnSpPr>
        <p:spPr>
          <a:xfrm flipV="1">
            <a:off x="5327501" y="4077072"/>
            <a:ext cx="1836787" cy="396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323528" y="5703838"/>
            <a:ext cx="60486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Ólomlövedékek nyomai a kapuoszlopon</a:t>
            </a:r>
          </a:p>
          <a:p>
            <a:pPr algn="ctr"/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Tímár Károlyné portája</a:t>
            </a:r>
          </a:p>
          <a:p>
            <a:pPr algn="ctr"/>
            <a:endParaRPr lang="hu-HU" sz="2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Helyi lakós által faragott kapu</a:t>
            </a:r>
            <a:endParaRPr lang="hu-HU" sz="4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 descr="1234842_539126092827894_170366540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612468"/>
            <a:ext cx="293846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555776" y="6237312"/>
            <a:ext cx="34198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2300" dirty="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már Ernő portája</a:t>
            </a:r>
            <a:endParaRPr lang="hu-H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Készen vásárolt kapu </a:t>
            </a:r>
            <a:b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(169. szám)</a:t>
            </a:r>
            <a:endParaRPr lang="hu-H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Kép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32648" cy="437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zövegdoboz 3"/>
          <p:cNvSpPr txBox="1"/>
          <p:nvPr/>
        </p:nvSpPr>
        <p:spPr>
          <a:xfrm>
            <a:off x="2771800" y="6165304"/>
            <a:ext cx="41044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Szakács Mihály portája</a:t>
            </a:r>
            <a:endParaRPr lang="hu-H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témaválasztás </a:t>
            </a:r>
            <a:b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indoklása</a:t>
            </a:r>
            <a:endParaRPr lang="hu-HU" sz="4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996952"/>
            <a:ext cx="82296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Orbán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Balázs 1868-1873: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„ékítmények”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Nyírő József: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„családtag”</a:t>
            </a:r>
          </a:p>
          <a:p>
            <a:pPr>
              <a:buFont typeface="Arial" pitchFamily="34" charset="0"/>
              <a:buChar char="•"/>
            </a:pP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Felmérés: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terepbejárás</a:t>
            </a: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hu-H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-interjú</a:t>
            </a: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székelykapuk\553599_539133099493860_8268771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252887" cy="2371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008112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legfiatalabb</a:t>
            </a: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székelykapu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(151. szám)</a:t>
            </a:r>
            <a:endParaRPr lang="hu-H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 descr="1236646_539128656160971_174459708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888013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627784" y="5661248"/>
            <a:ext cx="360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Tímár István portája</a:t>
            </a:r>
          </a:p>
          <a:p>
            <a:pPr algn="ctr"/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állították 2011-ben</a:t>
            </a:r>
            <a:endParaRPr lang="hu-H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Összefoglaló</a:t>
            </a:r>
            <a:endParaRPr lang="hu-HU" sz="4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>
              <a:buFont typeface="Wingdings" panose="05000000000000000000" pitchFamily="2" charset="2"/>
              <a:buChar char="Ø"/>
            </a:pPr>
            <a:r>
              <a:rPr lang="hu-HU" dirty="0" err="1" smtClean="0">
                <a:latin typeface="Times New Roman" panose="02020603050405020304" pitchFamily="18" charset="0"/>
                <a:cs typeface="Times New Roman" pitchFamily="18" charset="0"/>
              </a:rPr>
              <a:t>Csíkszentmiklós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térszerkezetét is meghatározzák a székely építészetre jellemző remekművek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anose="05000000000000000000" pitchFamily="2" charset="2"/>
              <a:buChar char="Ø"/>
            </a:pPr>
            <a:endParaRPr lang="hu-H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Terepbejárásunk során megfigyeltük, hogy nincs két egyforma kapu.</a:t>
            </a:r>
          </a:p>
          <a:p>
            <a:pPr algn="r">
              <a:buFont typeface="Wingdings" panose="05000000000000000000" pitchFamily="2" charset="2"/>
              <a:buChar char="Ø"/>
            </a:pPr>
            <a:endParaRPr lang="hu-H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Alszegben és Középszegben találunk több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székelykaput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(további irány)</a:t>
            </a:r>
          </a:p>
          <a:p>
            <a:pPr algn="r">
              <a:buFont typeface="Wingdings" panose="05000000000000000000" pitchFamily="2" charset="2"/>
              <a:buChar char="Ø"/>
            </a:pPr>
            <a:endParaRPr lang="hu-H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anose="05000000000000000000" pitchFamily="2" charset="2"/>
              <a:buChar char="Ø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sztétikai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értéküket elsősorban az archaikus díszítőmotívumok, a szerkezeti felépítés és az arányok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adják.</a:t>
            </a:r>
          </a:p>
          <a:p>
            <a:pPr algn="r">
              <a:buFont typeface="Wingdings" panose="05000000000000000000" pitchFamily="2" charset="2"/>
              <a:buChar char="Ø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Mintha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 lenne az egyik fontos rendeltetésük, hogy összekössék az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évszázadokat.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1754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Köszönjük megtisztelő </a:t>
            </a:r>
            <a:br>
              <a:rPr lang="hu-HU" sz="4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figyelmüket!</a:t>
            </a:r>
            <a:endParaRPr lang="hu-HU" sz="4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székelykapuk\Felhasznált anyag\1234836_539197276154109_6449379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401616" cy="453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476672"/>
            <a:ext cx="7242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Csíkszentmiklós</a:t>
            </a:r>
            <a:r>
              <a:rPr lang="hu-HU" sz="40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földrajzi helyzete </a:t>
            </a:r>
            <a:endParaRPr lang="en-US" sz="4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domborz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8" y="1487962"/>
            <a:ext cx="4895866" cy="456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upload.wikimedia.org/wikipedia/commons/0/08/Cs%C3%ADkszentmikl%C3%B3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12" y="2514955"/>
            <a:ext cx="3352272" cy="251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zis 3"/>
          <p:cNvSpPr/>
          <p:nvPr/>
        </p:nvSpPr>
        <p:spPr>
          <a:xfrm>
            <a:off x="3745816" y="3284983"/>
            <a:ext cx="144017" cy="214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3889833" y="3392270"/>
            <a:ext cx="2554375" cy="54078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3504311" y="291565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épvíz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657762" y="358739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Csíkborzsova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5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Csíkszentmiklós</a:t>
            </a: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tömörülőhálózatos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falu</a:t>
            </a: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832648" cy="4191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645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8465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40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Székelykapuk</a:t>
            </a:r>
            <a:r>
              <a:rPr lang="hu-HU" sz="40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leltára </a:t>
            </a:r>
            <a:r>
              <a:rPr lang="hu-HU" sz="4000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Csíkszentmiklóson</a:t>
            </a:r>
            <a:r>
              <a:rPr lang="hu-H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915816" y="1268760"/>
            <a:ext cx="267573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2013 augusztus:</a:t>
            </a:r>
          </a:p>
          <a:p>
            <a:r>
              <a:rPr lang="hu-H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nagy, 15 kicsi</a:t>
            </a:r>
          </a:p>
        </p:txBody>
      </p:sp>
      <p:pic>
        <p:nvPicPr>
          <p:cNvPr id="7" name="Kép 6" descr="1237745_539132356160601_96485388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336037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székelykapuk\1185600_539127309494439_49791337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689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08520" y="267494"/>
            <a:ext cx="9361040" cy="1399032"/>
          </a:xfrm>
        </p:spPr>
        <p:txBody>
          <a:bodyPr>
            <a:normAutofit/>
          </a:bodyPr>
          <a:lstStyle/>
          <a:p>
            <a:pPr algn="ctr"/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székelykapuk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település részenkénti megoszlása</a:t>
            </a:r>
            <a:endParaRPr lang="hu-HU" sz="4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Tartalom hely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721002" cy="388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llipszis 3"/>
          <p:cNvSpPr/>
          <p:nvPr/>
        </p:nvSpPr>
        <p:spPr>
          <a:xfrm rot="1140000">
            <a:off x="2107159" y="1926109"/>
            <a:ext cx="1800200" cy="36198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zis 9"/>
          <p:cNvSpPr/>
          <p:nvPr/>
        </p:nvSpPr>
        <p:spPr>
          <a:xfrm>
            <a:off x="3779912" y="3393306"/>
            <a:ext cx="1224136" cy="1979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zis 10"/>
          <p:cNvSpPr/>
          <p:nvPr/>
        </p:nvSpPr>
        <p:spPr>
          <a:xfrm>
            <a:off x="5004048" y="3645024"/>
            <a:ext cx="1872208" cy="18719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http://photos.wikimapia.org/p/00/01/91/83/99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3504">
            <a:off x="1745636" y="5310709"/>
            <a:ext cx="1584177" cy="1188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Kepek\Szentmiklós kép\szentmiklós képek\szentmiklós falu 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20000">
            <a:off x="5342135" y="5292327"/>
            <a:ext cx="1584298" cy="118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Kepek\Szentmiklós kép\szentmiklós képek\szentmiklós falu 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0000">
            <a:off x="3541796" y="5341548"/>
            <a:ext cx="1477567" cy="110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2591119" y="4185959"/>
            <a:ext cx="832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kicsi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nagy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24544" y="1216654"/>
            <a:ext cx="4762872" cy="172966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975840" y="4383261"/>
            <a:ext cx="832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kicsi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nagy</a:t>
            </a:r>
          </a:p>
        </p:txBody>
      </p:sp>
      <p:sp>
        <p:nvSpPr>
          <p:cNvPr id="7" name="Téglalap 6"/>
          <p:cNvSpPr/>
          <p:nvPr/>
        </p:nvSpPr>
        <p:spPr>
          <a:xfrm>
            <a:off x="5364088" y="479715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kicsi </a:t>
            </a:r>
            <a:endParaRPr lang="en-US" b="1" dirty="0"/>
          </a:p>
        </p:txBody>
      </p:sp>
      <p:sp>
        <p:nvSpPr>
          <p:cNvPr id="9" name="Téglalap 8"/>
          <p:cNvSpPr/>
          <p:nvPr/>
        </p:nvSpPr>
        <p:spPr>
          <a:xfrm>
            <a:off x="4860032" y="1946448"/>
            <a:ext cx="2313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Összesen:22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4860033" y="1916832"/>
            <a:ext cx="208823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székelykapuk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szerkezete</a:t>
            </a:r>
            <a:endParaRPr lang="hu-HU" sz="4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Két részből áll: - gyalogbejáró (utca ajtó)</a:t>
            </a:r>
          </a:p>
          <a:p>
            <a:pPr>
              <a:buNone/>
            </a:pPr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                      	      - szénásszekér méretéhez igazodó   						       nagykapu</a:t>
            </a:r>
          </a:p>
          <a:p>
            <a:pPr>
              <a:buNone/>
            </a:pP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székelykapuk\1185600_539127309494439_49791337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49183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 descr="553599_539133099493860_82687716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49183"/>
            <a:ext cx="4145603" cy="302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llipszis 3"/>
          <p:cNvSpPr/>
          <p:nvPr/>
        </p:nvSpPr>
        <p:spPr>
          <a:xfrm>
            <a:off x="4572000" y="3549183"/>
            <a:ext cx="4073595" cy="7439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4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székelykapu</a:t>
            </a:r>
            <a:r>
              <a:rPr lang="hu-HU" sz="4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szerkezete</a:t>
            </a:r>
            <a:endParaRPr lang="hu-HU" sz="4000" dirty="0"/>
          </a:p>
        </p:txBody>
      </p:sp>
      <p:pic>
        <p:nvPicPr>
          <p:cNvPr id="4" name="Tartalom helye 3" descr="553599_539133099493860_826877163_n másol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7437512" cy="164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églalap 4"/>
          <p:cNvSpPr/>
          <p:nvPr/>
        </p:nvSpPr>
        <p:spPr>
          <a:xfrm>
            <a:off x="899592" y="2924944"/>
            <a:ext cx="7056784" cy="792088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755576" y="3789040"/>
            <a:ext cx="144016" cy="108012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83568" y="4869160"/>
            <a:ext cx="47525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tető, galambdúc</a:t>
            </a:r>
            <a:endParaRPr lang="hu-H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1187624" y="3717032"/>
            <a:ext cx="65527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7092280" y="4077072"/>
            <a:ext cx="72008" cy="136815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6228184" y="5589240"/>
            <a:ext cx="2592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 dirty="0" smtClean="0">
                <a:latin typeface="Times New Roman" pitchFamily="18" charset="0"/>
                <a:cs typeface="Times New Roman" pitchFamily="18" charset="0"/>
              </a:rPr>
              <a:t>szemöldökfa</a:t>
            </a:r>
            <a:endParaRPr lang="hu-H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7828" y="692696"/>
            <a:ext cx="8229600" cy="1001266"/>
          </a:xfrm>
        </p:spPr>
        <p:txBody>
          <a:bodyPr>
            <a:noAutofit/>
          </a:bodyPr>
          <a:lstStyle/>
          <a:p>
            <a:pPr algn="ctr"/>
            <a:r>
              <a:rPr lang="hu-HU" sz="4000" i="1" u="sng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Díszítés</a:t>
            </a:r>
            <a:r>
              <a:rPr lang="hu-HU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hu-HU" sz="4000" b="1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artalom helye 3" descr="761_539134026160434_192109304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001797"/>
            <a:ext cx="3240360" cy="203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F:\székelykapuk\Originals\1236646_539128656160971_1744597085_n másolata másol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365103"/>
            <a:ext cx="3024336" cy="225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F:\székelykapuk\Originals\1236646_539128656160971_1744597085_n másol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365104"/>
            <a:ext cx="296986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F:\székelykapuk\1234285_539135152826988_1058400778_n másola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618434"/>
            <a:ext cx="1944216" cy="2589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F:\székelykapuk\1234285_539135152826988_1058400778_n másolata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09120"/>
            <a:ext cx="1656184" cy="218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églalap 2"/>
          <p:cNvSpPr/>
          <p:nvPr/>
        </p:nvSpPr>
        <p:spPr>
          <a:xfrm>
            <a:off x="302415" y="2569258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hu-H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Faragás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829</TotalTime>
  <Words>238</Words>
  <Application>Microsoft Office PowerPoint</Application>
  <PresentationFormat>Diavetítés a képernyőre (4:3 oldalarány)</PresentationFormat>
  <Paragraphs>67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Lendület</vt:lpstr>
      <vt:lpstr>SZÉKELYKAPUK CSÍKSZENTMIKLÓSON </vt:lpstr>
      <vt:lpstr>A témaválasztás  indoklása</vt:lpstr>
      <vt:lpstr>3. dia</vt:lpstr>
      <vt:lpstr>Csíkszentmiklós mint tömörülőhálózatos falu </vt:lpstr>
      <vt:lpstr>5. dia</vt:lpstr>
      <vt:lpstr>A székelykapuk település részenkénti megoszlása</vt:lpstr>
      <vt:lpstr>A székelykapuk szerkezete</vt:lpstr>
      <vt:lpstr>A székelykapu szerkezete</vt:lpstr>
      <vt:lpstr>Díszítés </vt:lpstr>
      <vt:lpstr>2. Festés</vt:lpstr>
      <vt:lpstr>3. Felirat</vt:lpstr>
      <vt:lpstr>Székelykapuk leltára  A legek …</vt:lpstr>
      <vt:lpstr>A legidősebb székelykapu  (250. szám)</vt:lpstr>
      <vt:lpstr>Legszínesebb kapu  (31. szám)</vt:lpstr>
      <vt:lpstr>A leghosszabb feliratú kapu  (48. szám)</vt:lpstr>
      <vt:lpstr>A „legtitkosabb” kapu  (16. szám)</vt:lpstr>
      <vt:lpstr>Székelykapu második világháborús emlékekkel  (249. szám)</vt:lpstr>
      <vt:lpstr>Helyi lakós által faragott kapu</vt:lpstr>
      <vt:lpstr>Készen vásárolt kapu  (169. szám)</vt:lpstr>
      <vt:lpstr>A legfiatalabb székelykapu  (151. szám)</vt:lpstr>
      <vt:lpstr>Összefoglaló</vt:lpstr>
      <vt:lpstr>Köszönjük megtisztelő  figyelmüket!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Datki</dc:creator>
  <cp:lastModifiedBy>Datki</cp:lastModifiedBy>
  <cp:revision>107</cp:revision>
  <dcterms:created xsi:type="dcterms:W3CDTF">2013-09-29T16:53:37Z</dcterms:created>
  <dcterms:modified xsi:type="dcterms:W3CDTF">2013-10-17T16:13:10Z</dcterms:modified>
</cp:coreProperties>
</file>